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57" r:id="rId4"/>
    <p:sldId id="258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F1589-5DE2-493E-AAF1-20229532D668}" type="datetimeFigureOut">
              <a:rPr lang="es-ES" smtClean="0"/>
              <a:pPr/>
              <a:t>20/01/2010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DCBB-BBC3-4933-BD65-E436B2A8378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F1589-5DE2-493E-AAF1-20229532D668}" type="datetimeFigureOut">
              <a:rPr lang="es-ES" smtClean="0"/>
              <a:pPr/>
              <a:t>20/01/2010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DCBB-BBC3-4933-BD65-E436B2A8378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F1589-5DE2-493E-AAF1-20229532D668}" type="datetimeFigureOut">
              <a:rPr lang="es-ES" smtClean="0"/>
              <a:pPr/>
              <a:t>20/01/2010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DCBB-BBC3-4933-BD65-E436B2A8378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F1589-5DE2-493E-AAF1-20229532D668}" type="datetimeFigureOut">
              <a:rPr lang="es-ES" smtClean="0"/>
              <a:pPr/>
              <a:t>20/01/2010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DCBB-BBC3-4933-BD65-E436B2A8378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F1589-5DE2-493E-AAF1-20229532D668}" type="datetimeFigureOut">
              <a:rPr lang="es-ES" smtClean="0"/>
              <a:pPr/>
              <a:t>20/01/2010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DCBB-BBC3-4933-BD65-E436B2A8378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F1589-5DE2-493E-AAF1-20229532D668}" type="datetimeFigureOut">
              <a:rPr lang="es-ES" smtClean="0"/>
              <a:pPr/>
              <a:t>20/01/2010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DCBB-BBC3-4933-BD65-E436B2A8378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F1589-5DE2-493E-AAF1-20229532D668}" type="datetimeFigureOut">
              <a:rPr lang="es-ES" smtClean="0"/>
              <a:pPr/>
              <a:t>20/01/2010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DCBB-BBC3-4933-BD65-E436B2A8378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F1589-5DE2-493E-AAF1-20229532D668}" type="datetimeFigureOut">
              <a:rPr lang="es-ES" smtClean="0"/>
              <a:pPr/>
              <a:t>20/01/2010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DCBB-BBC3-4933-BD65-E436B2A8378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F1589-5DE2-493E-AAF1-20229532D668}" type="datetimeFigureOut">
              <a:rPr lang="es-ES" smtClean="0"/>
              <a:pPr/>
              <a:t>20/01/2010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DCBB-BBC3-4933-BD65-E436B2A8378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F1589-5DE2-493E-AAF1-20229532D668}" type="datetimeFigureOut">
              <a:rPr lang="es-ES" smtClean="0"/>
              <a:pPr/>
              <a:t>20/01/2010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DCBB-BBC3-4933-BD65-E436B2A8378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F1589-5DE2-493E-AAF1-20229532D668}" type="datetimeFigureOut">
              <a:rPr lang="es-ES" smtClean="0"/>
              <a:pPr/>
              <a:t>20/01/2010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DCBB-BBC3-4933-BD65-E436B2A8378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F1589-5DE2-493E-AAF1-20229532D668}" type="datetimeFigureOut">
              <a:rPr lang="es-ES" smtClean="0"/>
              <a:pPr/>
              <a:t>20/01/2010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BDCBB-BBC3-4933-BD65-E436B2A8378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google.com.pe/imgres?imgurl=http://www.vootar.com/imgs/elementos/1255380844.jpg&amp;imgrefurl=http://www.vootar.com/a/Universidad-Ricardo-Palma&amp;usg=__1Cx2BP5FWwy_-E9G0Zn66nD0sXM=&amp;h=180&amp;w=180&amp;sz=10&amp;hl=es&amp;start=1&amp;tbnid=cy6xdL-A1rGqaM:&amp;tbnh=101&amp;tbnw=101&amp;prev=/images%3Fq%3DUNIVERSIDAD%2BRICARDO%2BPALMA%26gbv%3D2%26hl%3Des%26sa%3DG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3600" dirty="0" smtClean="0"/>
              <a:t>UNIVERSIDAD RICARDO PALMA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2000" dirty="0" smtClean="0"/>
              <a:t>ESCUELA DE EDUCACIÓN</a:t>
            </a:r>
            <a:br>
              <a:rPr lang="es-ES" sz="2000" dirty="0" smtClean="0"/>
            </a:br>
            <a:r>
              <a:rPr lang="es-ES" sz="2000" dirty="0" smtClean="0"/>
              <a:t>PROGRAMA DE COMPLEMENTACIÓN PEDAGÓGICA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s-ES" dirty="0" smtClean="0"/>
          </a:p>
          <a:p>
            <a:endParaRPr lang="es-ES" dirty="0" smtClean="0"/>
          </a:p>
          <a:p>
            <a:pPr>
              <a:buNone/>
            </a:pPr>
            <a:r>
              <a:rPr lang="es-ES" sz="4000" dirty="0" smtClean="0"/>
              <a:t> </a:t>
            </a:r>
            <a:r>
              <a:rPr lang="es-ES" sz="4000" dirty="0" smtClean="0"/>
              <a:t>     </a:t>
            </a:r>
            <a:r>
              <a:rPr lang="es-ES" sz="4000" b="1" dirty="0" smtClean="0"/>
              <a:t>DIDÁCTICA DE LA ESPECIALIDAD</a:t>
            </a:r>
          </a:p>
          <a:p>
            <a:pPr>
              <a:buNone/>
            </a:pPr>
            <a:endParaRPr lang="es-ES" sz="4000" dirty="0" smtClean="0"/>
          </a:p>
          <a:p>
            <a:pPr>
              <a:buNone/>
            </a:pPr>
            <a:r>
              <a:rPr lang="es-ES" sz="2800" dirty="0" smtClean="0"/>
              <a:t>                              </a:t>
            </a:r>
          </a:p>
          <a:p>
            <a:pPr>
              <a:buNone/>
            </a:pPr>
            <a:r>
              <a:rPr lang="es-ES" sz="2800" dirty="0" smtClean="0"/>
              <a:t> </a:t>
            </a:r>
            <a:r>
              <a:rPr lang="es-ES" sz="2800" dirty="0" smtClean="0"/>
              <a:t>                                           </a:t>
            </a:r>
            <a:r>
              <a:rPr lang="es-ES" sz="2400" i="1" dirty="0" err="1" smtClean="0"/>
              <a:t>Prof.HUGO</a:t>
            </a:r>
            <a:r>
              <a:rPr lang="es-ES" sz="2400" i="1" dirty="0" smtClean="0"/>
              <a:t> CANDELA  LINARES</a:t>
            </a:r>
          </a:p>
          <a:p>
            <a:pPr>
              <a:buNone/>
            </a:pPr>
            <a:r>
              <a:rPr lang="es-ES" sz="2400" dirty="0" smtClean="0"/>
              <a:t> </a:t>
            </a:r>
            <a:r>
              <a:rPr lang="es-ES" sz="2400" dirty="0" smtClean="0"/>
              <a:t>                                                </a:t>
            </a:r>
          </a:p>
          <a:p>
            <a:pPr>
              <a:buNone/>
            </a:pPr>
            <a:r>
              <a:rPr lang="es-ES" sz="2400" dirty="0" smtClean="0"/>
              <a:t> </a:t>
            </a:r>
            <a:r>
              <a:rPr lang="es-ES" sz="2400" dirty="0" smtClean="0"/>
              <a:t>                                                   2010 </a:t>
            </a:r>
            <a:endParaRPr lang="es-ES" sz="2400" dirty="0"/>
          </a:p>
        </p:txBody>
      </p:sp>
      <p:pic>
        <p:nvPicPr>
          <p:cNvPr id="1026" name="Picture 2" descr="http://t1.gstatic.com/images?q=tbn:cy6xdL-A1rGqaM%3Ahttp://www.vootar.com/imgs/elementos/125538084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57166"/>
            <a:ext cx="962025" cy="962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" dirty="0" smtClean="0"/>
              <a:t>5.-</a:t>
            </a:r>
            <a:r>
              <a:rPr lang="es-ES" b="1" i="1" dirty="0" smtClean="0"/>
              <a:t>Propiciar en las instituciones educativas un clima que favorezca la </a:t>
            </a:r>
            <a:r>
              <a:rPr lang="es-ES" b="1" i="1" dirty="0" err="1" smtClean="0"/>
              <a:t>personalización,sociali</a:t>
            </a:r>
            <a:endParaRPr lang="es-ES" b="1" i="1" dirty="0" smtClean="0"/>
          </a:p>
          <a:p>
            <a:pPr>
              <a:buNone/>
            </a:pPr>
            <a:r>
              <a:rPr lang="es-ES" b="1" i="1" dirty="0"/>
              <a:t> </a:t>
            </a:r>
            <a:r>
              <a:rPr lang="es-ES" b="1" i="1" dirty="0" smtClean="0"/>
              <a:t>   </a:t>
            </a:r>
            <a:r>
              <a:rPr lang="es-ES" b="1" i="1" dirty="0" err="1" smtClean="0"/>
              <a:t>zación</a:t>
            </a:r>
            <a:r>
              <a:rPr lang="es-ES" b="1" i="1" dirty="0" smtClean="0"/>
              <a:t> y sistematización de la acción educativa .</a:t>
            </a:r>
          </a:p>
          <a:p>
            <a:pPr>
              <a:buNone/>
            </a:pPr>
            <a:r>
              <a:rPr lang="es-ES" b="1" i="1" dirty="0"/>
              <a:t> </a:t>
            </a:r>
            <a:r>
              <a:rPr lang="es-ES" b="1" i="1" dirty="0" smtClean="0"/>
              <a:t>   </a:t>
            </a:r>
            <a:r>
              <a:rPr lang="es-ES" i="1" dirty="0" smtClean="0"/>
              <a:t>-</a:t>
            </a:r>
            <a:r>
              <a:rPr lang="es-ES" dirty="0" smtClean="0"/>
              <a:t>Sistema educativo flexible para adaptarse</a:t>
            </a:r>
          </a:p>
          <a:p>
            <a:pPr>
              <a:buNone/>
            </a:pPr>
            <a:r>
              <a:rPr lang="es-ES" dirty="0"/>
              <a:t> </a:t>
            </a:r>
            <a:r>
              <a:rPr lang="es-ES" dirty="0" smtClean="0"/>
              <a:t>   a las características personales de los sujetos , especialmente a su capacidad y ritmo de aprendizaje.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 smtClean="0"/>
              <a:t>-Se debe dar lugar a la participación de los estudiantes en la organización, programación,</a:t>
            </a:r>
          </a:p>
          <a:p>
            <a:pPr>
              <a:buNone/>
            </a:pPr>
            <a:r>
              <a:rPr lang="es-ES" dirty="0" smtClean="0"/>
              <a:t>    desarrollo y evaluación de las actividades a través de trabajo en grupos.</a:t>
            </a:r>
          </a:p>
          <a:p>
            <a:r>
              <a:rPr lang="es-ES" dirty="0" smtClean="0"/>
              <a:t>-Emplear mecanismos que  </a:t>
            </a:r>
            <a:r>
              <a:rPr lang="es-ES" dirty="0" err="1" smtClean="0"/>
              <a:t>garantizen</a:t>
            </a:r>
            <a:r>
              <a:rPr lang="es-ES" dirty="0" smtClean="0"/>
              <a:t> un buen rendimiento de la labor educativa, como la </a:t>
            </a:r>
            <a:r>
              <a:rPr lang="es-ES" dirty="0" err="1" smtClean="0"/>
              <a:t>ela</a:t>
            </a:r>
            <a:r>
              <a:rPr lang="es-ES" dirty="0" smtClean="0"/>
              <a:t>-</a:t>
            </a:r>
          </a:p>
          <a:p>
            <a:pPr>
              <a:buNone/>
            </a:pPr>
            <a:r>
              <a:rPr lang="es-ES" dirty="0" smtClean="0"/>
              <a:t>    </a:t>
            </a:r>
            <a:r>
              <a:rPr lang="es-ES" dirty="0" err="1" smtClean="0"/>
              <a:t>boración</a:t>
            </a:r>
            <a:r>
              <a:rPr lang="es-ES" dirty="0" smtClean="0"/>
              <a:t>  de perfiles, taxonomía de objetivos y</a:t>
            </a:r>
          </a:p>
          <a:p>
            <a:pPr>
              <a:buNone/>
            </a:pPr>
            <a:r>
              <a:rPr lang="es-ES" dirty="0"/>
              <a:t> </a:t>
            </a:r>
            <a:r>
              <a:rPr lang="es-ES" dirty="0" smtClean="0"/>
              <a:t>   la interdisciplinariedad en la selección de</a:t>
            </a:r>
          </a:p>
          <a:p>
            <a:pPr>
              <a:buNone/>
            </a:pPr>
            <a:r>
              <a:rPr lang="es-ES" dirty="0" smtClean="0"/>
              <a:t>    contenidos, entre otros.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Perfil básico del tipo de hombre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i="1" dirty="0" smtClean="0"/>
              <a:t>-Pensar crítica y creativamente</a:t>
            </a:r>
          </a:p>
          <a:p>
            <a:r>
              <a:rPr lang="es-ES" i="1" dirty="0" smtClean="0"/>
              <a:t>-Expresarse libre e imaginativamente</a:t>
            </a:r>
          </a:p>
          <a:p>
            <a:r>
              <a:rPr lang="es-ES" i="1" dirty="0" smtClean="0"/>
              <a:t>-Relacionarse solidaria y </a:t>
            </a:r>
            <a:r>
              <a:rPr lang="es-ES" i="1" dirty="0" err="1" smtClean="0"/>
              <a:t>participatoriamente</a:t>
            </a:r>
            <a:endParaRPr lang="es-ES" i="1" dirty="0" smtClean="0"/>
          </a:p>
          <a:p>
            <a:r>
              <a:rPr lang="es-ES" i="1" dirty="0" smtClean="0"/>
              <a:t>-Transformarse y transformar la sociedad y el </a:t>
            </a:r>
          </a:p>
          <a:p>
            <a:r>
              <a:rPr lang="es-ES" i="1" dirty="0"/>
              <a:t> </a:t>
            </a:r>
            <a:r>
              <a:rPr lang="es-ES" i="1" dirty="0" smtClean="0"/>
              <a:t> mundo , mediante el trabajo , en los órdenes</a:t>
            </a:r>
          </a:p>
          <a:p>
            <a:pPr>
              <a:buNone/>
            </a:pPr>
            <a:r>
              <a:rPr lang="es-ES" i="1" dirty="0"/>
              <a:t> </a:t>
            </a:r>
            <a:r>
              <a:rPr lang="es-ES" i="1" dirty="0" smtClean="0"/>
              <a:t>     personal , cultural y trascendente.</a:t>
            </a:r>
            <a:endParaRPr lang="es-E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b="1" dirty="0" smtClean="0"/>
              <a:t>EDUCACIÓN HUMANISTA</a:t>
            </a:r>
            <a:endParaRPr lang="es-ES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dirty="0" smtClean="0"/>
              <a:t>PERFIL DEL ESCOLAR DE HOY</a:t>
            </a:r>
            <a:r>
              <a:rPr lang="es-ES" b="1" dirty="0" smtClean="0"/>
              <a:t> 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i="1" dirty="0" smtClean="0"/>
              <a:t>1.-Es más comunicativo</a:t>
            </a:r>
          </a:p>
          <a:p>
            <a:r>
              <a:rPr lang="es-ES" i="1" dirty="0" smtClean="0"/>
              <a:t>2.-Es irrespetuoso con los mayores</a:t>
            </a:r>
          </a:p>
          <a:p>
            <a:r>
              <a:rPr lang="es-ES" i="1" dirty="0" smtClean="0"/>
              <a:t>3.-Es más liberal</a:t>
            </a:r>
          </a:p>
          <a:p>
            <a:r>
              <a:rPr lang="es-ES" i="1" dirty="0" smtClean="0"/>
              <a:t>4.-Ha perdido la jerarquía de valores</a:t>
            </a:r>
          </a:p>
          <a:p>
            <a:r>
              <a:rPr lang="es-ES" i="1" dirty="0" smtClean="0"/>
              <a:t>5.-Se pone agresivo</a:t>
            </a:r>
          </a:p>
          <a:p>
            <a:r>
              <a:rPr lang="es-ES" i="1" dirty="0" smtClean="0"/>
              <a:t>6.-Es más participativo</a:t>
            </a:r>
          </a:p>
          <a:p>
            <a:r>
              <a:rPr lang="es-ES" i="1" dirty="0" smtClean="0"/>
              <a:t>7.-Es afectado por la crisis familiar</a:t>
            </a:r>
            <a:endParaRPr lang="es-E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8.-</a:t>
            </a:r>
            <a:r>
              <a:rPr lang="es-ES" i="1" dirty="0" smtClean="0"/>
              <a:t>Es más “ despierto”</a:t>
            </a:r>
          </a:p>
          <a:p>
            <a:r>
              <a:rPr lang="es-ES" i="1" dirty="0" smtClean="0"/>
              <a:t>9.-Está incapacitado para el trabajo productivo</a:t>
            </a:r>
          </a:p>
          <a:p>
            <a:r>
              <a:rPr lang="es-ES" i="1" dirty="0" smtClean="0"/>
              <a:t>10.-Es extremadamente superficial</a:t>
            </a:r>
          </a:p>
          <a:p>
            <a:r>
              <a:rPr lang="es-ES" i="1" dirty="0" smtClean="0"/>
              <a:t>11.-Descuida sus obligaciones</a:t>
            </a:r>
          </a:p>
          <a:p>
            <a:pPr lvl="1"/>
            <a:r>
              <a:rPr lang="es-ES" i="1" dirty="0" smtClean="0"/>
              <a:t>12.-Practica más deporte</a:t>
            </a:r>
          </a:p>
          <a:p>
            <a:r>
              <a:rPr lang="es-ES" i="1" dirty="0" smtClean="0"/>
              <a:t>13.-Tiene mejor capacidad para la integración</a:t>
            </a:r>
            <a:endParaRPr lang="es-E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EDUCACIÓN HUMANISTA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r>
              <a:rPr lang="es-ES" i="1" dirty="0" smtClean="0"/>
              <a:t>Educar es liberar, la educación es un proceso de emancipación mediante el cual los sujetos </a:t>
            </a:r>
          </a:p>
          <a:p>
            <a:pPr>
              <a:buNone/>
            </a:pPr>
            <a:r>
              <a:rPr lang="es-ES" i="1" dirty="0"/>
              <a:t> </a:t>
            </a:r>
            <a:r>
              <a:rPr lang="es-ES" i="1" dirty="0" smtClean="0"/>
              <a:t>    y los pueblos dejan de ser meros sujetos para convertirse en agentes de su propio destino</a:t>
            </a:r>
          </a:p>
          <a:p>
            <a:pPr>
              <a:buNone/>
            </a:pPr>
            <a:r>
              <a:rPr lang="es-ES" i="1" dirty="0"/>
              <a:t> </a:t>
            </a:r>
            <a:r>
              <a:rPr lang="es-ES" i="1" dirty="0" smtClean="0"/>
              <a:t>    gracias a su capacidad transformadora</a:t>
            </a:r>
            <a:r>
              <a:rPr lang="es-ES" dirty="0" smtClean="0"/>
              <a:t>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CARACTERÍSTICAS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s-ES" dirty="0" smtClean="0"/>
              <a:t>1.-</a:t>
            </a:r>
            <a:r>
              <a:rPr lang="es-ES" b="1" i="1" dirty="0" smtClean="0"/>
              <a:t>Ser auténticamente democrática</a:t>
            </a:r>
          </a:p>
          <a:p>
            <a:r>
              <a:rPr lang="es-ES" dirty="0"/>
              <a:t> </a:t>
            </a:r>
            <a:r>
              <a:rPr lang="es-ES" dirty="0" smtClean="0"/>
              <a:t>   -Dar a todos una formación integral</a:t>
            </a:r>
          </a:p>
          <a:p>
            <a:r>
              <a:rPr lang="es-ES" dirty="0"/>
              <a:t> </a:t>
            </a:r>
            <a:r>
              <a:rPr lang="es-ES" dirty="0" smtClean="0"/>
              <a:t>   -Ser expresión y reflejo de la riqueza cultural</a:t>
            </a:r>
          </a:p>
          <a:p>
            <a:pPr>
              <a:buNone/>
            </a:pPr>
            <a:r>
              <a:rPr lang="es-ES" dirty="0" smtClean="0"/>
              <a:t>         e ideológica de la sociedad</a:t>
            </a:r>
          </a:p>
          <a:p>
            <a:r>
              <a:rPr lang="es-ES" dirty="0"/>
              <a:t> </a:t>
            </a:r>
            <a:r>
              <a:rPr lang="es-ES" dirty="0" smtClean="0"/>
              <a:t>   -Buscar la participación viva </a:t>
            </a:r>
            <a:r>
              <a:rPr lang="es-ES" dirty="0"/>
              <a:t> </a:t>
            </a:r>
            <a:r>
              <a:rPr lang="es-ES" dirty="0" smtClean="0"/>
              <a:t>y </a:t>
            </a:r>
            <a:r>
              <a:rPr lang="es-ES" dirty="0" err="1" smtClean="0"/>
              <a:t>correspon</a:t>
            </a:r>
            <a:r>
              <a:rPr lang="es-ES" dirty="0" smtClean="0"/>
              <a:t>-</a:t>
            </a:r>
          </a:p>
          <a:p>
            <a:pPr>
              <a:buNone/>
            </a:pPr>
            <a:r>
              <a:rPr lang="es-ES" dirty="0" smtClean="0"/>
              <a:t>         sable de todos los estamentos</a:t>
            </a:r>
          </a:p>
          <a:p>
            <a:r>
              <a:rPr lang="es-ES" dirty="0"/>
              <a:t> </a:t>
            </a:r>
            <a:r>
              <a:rPr lang="es-ES" dirty="0" smtClean="0"/>
              <a:t>   -Introducir nuevos medios y métodos </a:t>
            </a:r>
            <a:r>
              <a:rPr lang="es-ES" dirty="0" err="1" smtClean="0"/>
              <a:t>edu</a:t>
            </a:r>
            <a:r>
              <a:rPr lang="es-ES" dirty="0" smtClean="0"/>
              <a:t>-</a:t>
            </a:r>
          </a:p>
          <a:p>
            <a:pPr>
              <a:buNone/>
            </a:pPr>
            <a:r>
              <a:rPr lang="es-ES" dirty="0" smtClean="0"/>
              <a:t>         cativos.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2.-</a:t>
            </a:r>
            <a:r>
              <a:rPr lang="es-ES" b="1" i="1" dirty="0" smtClean="0"/>
              <a:t>Asegurar y promover la identidad nacional</a:t>
            </a:r>
          </a:p>
          <a:p>
            <a:r>
              <a:rPr lang="es-ES" i="1" dirty="0"/>
              <a:t> </a:t>
            </a:r>
            <a:r>
              <a:rPr lang="es-ES" i="1" dirty="0" smtClean="0"/>
              <a:t>   </a:t>
            </a:r>
            <a:r>
              <a:rPr lang="es-ES" dirty="0" smtClean="0"/>
              <a:t>-Respetando las diversas concepciones del hombre y del mundo</a:t>
            </a:r>
          </a:p>
          <a:p>
            <a:r>
              <a:rPr lang="es-ES" dirty="0"/>
              <a:t> </a:t>
            </a:r>
            <a:r>
              <a:rPr lang="es-ES" dirty="0" smtClean="0"/>
              <a:t>   -Garantizando un clima de respeto a todas las culturas y subculturas</a:t>
            </a:r>
          </a:p>
          <a:p>
            <a:r>
              <a:rPr lang="es-ES" dirty="0"/>
              <a:t> </a:t>
            </a:r>
            <a:r>
              <a:rPr lang="es-ES" dirty="0" smtClean="0"/>
              <a:t>   -Usando el lenguaje y el conocimiento en el cultivo de las costumbres y culturas del país.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es-ES" dirty="0" smtClean="0"/>
              <a:t>3.-</a:t>
            </a:r>
            <a:r>
              <a:rPr lang="es-ES" b="1" i="1" dirty="0" smtClean="0"/>
              <a:t>Tener en cuenta la realidad de la sociedad en la que está inserta</a:t>
            </a:r>
          </a:p>
          <a:p>
            <a:r>
              <a:rPr lang="es-ES" i="1" dirty="0"/>
              <a:t> </a:t>
            </a:r>
            <a:r>
              <a:rPr lang="es-ES" dirty="0" smtClean="0"/>
              <a:t>-Consiguiendo una justa distribución de los bienes en el mundo</a:t>
            </a:r>
          </a:p>
          <a:p>
            <a:r>
              <a:rPr lang="es-ES" dirty="0"/>
              <a:t> </a:t>
            </a:r>
            <a:r>
              <a:rPr lang="es-ES" dirty="0" smtClean="0"/>
              <a:t>-Superando la actual marginación de pueblos y grupos sociales</a:t>
            </a:r>
          </a:p>
          <a:p>
            <a:r>
              <a:rPr lang="es-ES" dirty="0"/>
              <a:t> </a:t>
            </a:r>
            <a:r>
              <a:rPr lang="es-ES" dirty="0" smtClean="0"/>
              <a:t>-Adoptando una actitud crítica ante los</a:t>
            </a:r>
          </a:p>
          <a:p>
            <a:pPr>
              <a:buNone/>
            </a:pPr>
            <a:r>
              <a:rPr lang="es-ES" dirty="0" smtClean="0"/>
              <a:t>      medios de comunicación social.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s-ES" dirty="0" smtClean="0"/>
              <a:t>4.-</a:t>
            </a:r>
            <a:r>
              <a:rPr lang="es-ES" b="1" i="1" dirty="0" smtClean="0"/>
              <a:t>Garantizar la vigencia de los Derechos Humanos en el seno de las instituciones dedicadas a la educación.</a:t>
            </a:r>
          </a:p>
          <a:p>
            <a:r>
              <a:rPr lang="es-ES" dirty="0"/>
              <a:t> </a:t>
            </a:r>
            <a:r>
              <a:rPr lang="es-ES" dirty="0" smtClean="0"/>
              <a:t>     No es posible educar para la justicia si la misma escuela se rige por criterios ajenos al amor y servicio, si su acción educativa se limita a palabras y si lo que enseña no es al mismo tiempo, una vivencia de su pedagogía y de su organización.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537</Words>
  <Application>Microsoft Office PowerPoint</Application>
  <PresentationFormat>Presentación en pantalla (4:3)</PresentationFormat>
  <Paragraphs>66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Tema de Office</vt:lpstr>
      <vt:lpstr>UNIVERSIDAD RICARDO PALMA ESCUELA DE EDUCACIÓN PROGRAMA DE COMPLEMENTACIÓN PEDAGÓGICA</vt:lpstr>
      <vt:lpstr>EDUCACIÓN HUMANISTA</vt:lpstr>
      <vt:lpstr>PERFIL DEL ESCOLAR DE HOY </vt:lpstr>
      <vt:lpstr>Diapositiva 4</vt:lpstr>
      <vt:lpstr>EDUCACIÓN HUMANISTA</vt:lpstr>
      <vt:lpstr>CARACTERÍSTICAS</vt:lpstr>
      <vt:lpstr>Diapositiva 7</vt:lpstr>
      <vt:lpstr>Diapositiva 8</vt:lpstr>
      <vt:lpstr>Diapositiva 9</vt:lpstr>
      <vt:lpstr>Diapositiva 10</vt:lpstr>
      <vt:lpstr>Diapositiva 11</vt:lpstr>
      <vt:lpstr>Perfil básico del tipo de hombre</vt:lpstr>
    </vt:vector>
  </TitlesOfParts>
  <Company>CANDELA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EDUCACIÓN HUMANISTA</dc:title>
  <dc:creator>CASA</dc:creator>
  <cp:lastModifiedBy>CASA</cp:lastModifiedBy>
  <cp:revision>19</cp:revision>
  <dcterms:created xsi:type="dcterms:W3CDTF">2010-01-20T13:04:19Z</dcterms:created>
  <dcterms:modified xsi:type="dcterms:W3CDTF">2010-01-20T16:10:01Z</dcterms:modified>
</cp:coreProperties>
</file>